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33"/>
  </p:notesMasterIdLst>
  <p:sldIdLst>
    <p:sldId id="276" r:id="rId3"/>
    <p:sldId id="315" r:id="rId4"/>
    <p:sldId id="4712" r:id="rId5"/>
    <p:sldId id="4713" r:id="rId6"/>
    <p:sldId id="4714" r:id="rId7"/>
    <p:sldId id="4717" r:id="rId8"/>
    <p:sldId id="4718" r:id="rId9"/>
    <p:sldId id="4719" r:id="rId10"/>
    <p:sldId id="4720" r:id="rId11"/>
    <p:sldId id="4715" r:id="rId12"/>
    <p:sldId id="4716" r:id="rId13"/>
    <p:sldId id="4721" r:id="rId14"/>
    <p:sldId id="4723" r:id="rId15"/>
    <p:sldId id="4724" r:id="rId16"/>
    <p:sldId id="4725" r:id="rId17"/>
    <p:sldId id="309" r:id="rId18"/>
    <p:sldId id="311" r:id="rId19"/>
    <p:sldId id="312" r:id="rId20"/>
    <p:sldId id="313" r:id="rId21"/>
    <p:sldId id="314" r:id="rId22"/>
    <p:sldId id="317" r:id="rId23"/>
    <p:sldId id="4726" r:id="rId24"/>
    <p:sldId id="4727" r:id="rId25"/>
    <p:sldId id="4728" r:id="rId26"/>
    <p:sldId id="4729" r:id="rId27"/>
    <p:sldId id="4730" r:id="rId28"/>
    <p:sldId id="4722" r:id="rId29"/>
    <p:sldId id="282" r:id="rId30"/>
    <p:sldId id="280" r:id="rId31"/>
    <p:sldId id="4711"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Lst>
        </p14:section>
        <p14:section name="SAP Build Introduction" id="{E34C8F5D-934D-4D84-9146-6593F65AD5CD}">
          <p14:sldIdLst>
            <p14:sldId id="315"/>
            <p14:sldId id="4712"/>
            <p14:sldId id="4713"/>
            <p14:sldId id="4714"/>
            <p14:sldId id="4717"/>
            <p14:sldId id="4718"/>
            <p14:sldId id="4719"/>
            <p14:sldId id="4720"/>
          </p14:sldIdLst>
        </p14:section>
        <p14:section name="SAP Build Process Automation" id="{4BBC2B12-2335-4496-B1AE-207852792FEE}">
          <p14:sldIdLst>
            <p14:sldId id="4715"/>
            <p14:sldId id="4716"/>
            <p14:sldId id="4721"/>
            <p14:sldId id="4723"/>
            <p14:sldId id="4724"/>
            <p14:sldId id="4725"/>
          </p14:sldIdLst>
        </p14:section>
        <p14:section name="Workflow Management" id="{C3AC57E8-1B70-49F0-80F1-8422177830F8}">
          <p14:sldIdLst>
            <p14:sldId id="309"/>
            <p14:sldId id="311"/>
            <p14:sldId id="312"/>
            <p14:sldId id="313"/>
            <p14:sldId id="314"/>
            <p14:sldId id="317"/>
            <p14:sldId id="4726"/>
            <p14:sldId id="4727"/>
            <p14:sldId id="4728"/>
            <p14:sldId id="4729"/>
            <p14:sldId id="4730"/>
            <p14:sldId id="4722"/>
          </p14:sldIdLst>
        </p14:section>
        <p14:section name="Setup Business App Studio" id="{B2B7902E-73F3-472F-85B5-993A74DCF4A8}">
          <p14:sldIdLst/>
        </p14:section>
        <p14:section name="Closure" id="{5E9E43A3-E96A-4B59-A39D-4FEF392DEE55}">
          <p14:sldIdLst>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2308" autoAdjust="0"/>
  </p:normalViewPr>
  <p:slideViewPr>
    <p:cSldViewPr>
      <p:cViewPr varScale="1">
        <p:scale>
          <a:sx n="102" d="100"/>
          <a:sy n="102" d="100"/>
        </p:scale>
        <p:origin x="616"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39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968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286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is a solution that evolved out of the former stand-alone SAP products - SAP Workflow Management and SAP Intelligent Robotic Process Automation. It provides a new citizen developer experience that didn't exist in either of the two former products. As you or your company might have used SAP Workflow Management or SAP Intelligent Robotic Process Automation in the past, you are looking for a path into the joined solution. Fortunately, SAP Build Process Automation is fully compatible with all workflow and automation artifacts that you have created.</a:t>
            </a:r>
          </a:p>
          <a:p>
            <a:br>
              <a:rPr lang="en-US" dirty="0"/>
            </a:br>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494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runs on SAP Business Technology Platform, so citizen developers can operate confidently with a trusted, enterprise-grade multi-cloud platform taking care of security, authorization, governance, and monitoring.</a:t>
            </a:r>
          </a:p>
          <a:p>
            <a:pPr algn="l"/>
            <a:r>
              <a:rPr lang="en-US" b="0" i="0" dirty="0">
                <a:solidFill>
                  <a:srgbClr val="475E75"/>
                </a:solidFill>
                <a:effectLst/>
                <a:latin typeface="72" panose="020B0503030000000003" pitchFamily="34" charset="0"/>
              </a:rPr>
              <a:t>Furthermore, there’s an integration between SAP Signavio and SAP Build Process Automation that enables over 135 tailored process improvement recommendations to be automatically triggered and executed for continuous process monitoring optimization.</a:t>
            </a:r>
          </a:p>
          <a:p>
            <a:pPr algn="l"/>
            <a:r>
              <a:rPr lang="en-US" b="0" i="0" dirty="0">
                <a:solidFill>
                  <a:srgbClr val="475E75"/>
                </a:solidFill>
                <a:effectLst/>
                <a:latin typeface="72" panose="020B0503030000000003" pitchFamily="34" charset="0"/>
              </a:rPr>
              <a:t>Finally, SAP Build Process Automation users can now automate Google Workspace applications in their processes, i.e., extract and change data from Google Sheets, retrieve dates from Google Calendar and automatically upload files to Google Drive.</a:t>
            </a:r>
          </a:p>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19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1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32206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238876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0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285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859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6775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1346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3635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8633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30</a:t>
            </a:fld>
            <a:endParaRPr lang="en-US"/>
          </a:p>
        </p:txBody>
      </p:sp>
    </p:spTree>
    <p:extLst>
      <p:ext uri="{BB962C8B-B14F-4D97-AF65-F5344CB8AC3E}">
        <p14:creationId xmlns:p14="http://schemas.microsoft.com/office/powerpoint/2010/main" val="5983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16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85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693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17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3997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676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97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254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651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26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4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69336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43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56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357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31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anchor="ctr">
            <a:noAutofit/>
          </a:bodyPr>
          <a:lstStyle>
            <a:lvl1pPr marL="0" indent="0" algn="ctr">
              <a:buNone/>
              <a:defRPr>
                <a:solidFill>
                  <a:schemeClr val="bg1"/>
                </a:solidFill>
              </a:defRPr>
            </a:lvl1pPr>
          </a:lstStyle>
          <a:p>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093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255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A352EE8-DDB9-609E-E82B-558092254E75}"/>
              </a:ext>
            </a:extLst>
          </p:cNvPr>
          <p:cNvSpPr/>
          <p:nvPr userDrawn="1"/>
        </p:nvSpPr>
        <p:spPr>
          <a:xfrm>
            <a:off x="-2330524"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6EBADFA8-DAE7-4752-9135-6AA18BD7F7CF}"/>
              </a:ext>
            </a:extLst>
          </p:cNvPr>
          <p:cNvSpPr/>
          <p:nvPr userDrawn="1"/>
        </p:nvSpPr>
        <p:spPr>
          <a:xfrm>
            <a:off x="-1" y="0"/>
            <a:ext cx="1557909" cy="1409738"/>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Parallelogram 15">
            <a:extLst>
              <a:ext uri="{FF2B5EF4-FFF2-40B4-BE49-F238E27FC236}">
                <a16:creationId xmlns:a16="http://schemas.microsoft.com/office/drawing/2014/main" id="{F61FC2AC-69EA-2C8B-044D-8FC43746D878}"/>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3">
            <a:extLst>
              <a:ext uri="{FF2B5EF4-FFF2-40B4-BE49-F238E27FC236}">
                <a16:creationId xmlns:a16="http://schemas.microsoft.com/office/drawing/2014/main" id="{72C7E573-9F77-4679-4116-1852C2E18F8F}"/>
              </a:ext>
            </a:extLst>
          </p:cNvPr>
          <p:cNvSpPr>
            <a:spLocks noGrp="1"/>
          </p:cNvSpPr>
          <p:nvPr>
            <p:ph type="ftr" sz="quarter" idx="11"/>
          </p:nvPr>
        </p:nvSpPr>
        <p:spPr>
          <a:xfrm>
            <a:off x="8110636" y="6233120"/>
            <a:ext cx="2677919" cy="365125"/>
          </a:xfrm>
        </p:spPr>
        <p:txBody>
          <a:bodyPr/>
          <a:lstStyle>
            <a:lvl1pPr algn="r">
              <a:defRPr/>
            </a:lvl1pPr>
          </a:lstStyle>
          <a:p>
            <a:r>
              <a:rPr lang="en-US"/>
              <a:t>www.anubhavtrainings.com</a:t>
            </a:r>
            <a:endParaRPr lang="en-US" dirty="0"/>
          </a:p>
        </p:txBody>
      </p:sp>
      <p:sp>
        <p:nvSpPr>
          <p:cNvPr id="19" name="Slide Number Placeholder 4">
            <a:extLst>
              <a:ext uri="{FF2B5EF4-FFF2-40B4-BE49-F238E27FC236}">
                <a16:creationId xmlns:a16="http://schemas.microsoft.com/office/drawing/2014/main" id="{FEB558E2-FA1A-456D-8735-2D19A0EEF031}"/>
              </a:ext>
            </a:extLst>
          </p:cNvPr>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20" name="Title 1">
            <a:extLst>
              <a:ext uri="{FF2B5EF4-FFF2-40B4-BE49-F238E27FC236}">
                <a16:creationId xmlns:a16="http://schemas.microsoft.com/office/drawing/2014/main" id="{2334E38C-AEC6-6E58-3888-18FAE6D53D9A}"/>
              </a:ext>
            </a:extLst>
          </p:cNvPr>
          <p:cNvSpPr>
            <a:spLocks noGrp="1"/>
          </p:cNvSpPr>
          <p:nvPr>
            <p:ph type="title"/>
          </p:nvPr>
        </p:nvSpPr>
        <p:spPr>
          <a:xfrm>
            <a:off x="1867036" y="655752"/>
            <a:ext cx="9411951" cy="685016"/>
          </a:xfrm>
        </p:spPr>
        <p:txBody>
          <a:bodyPr anchor="b">
            <a:noAutofit/>
          </a:bodyPr>
          <a:lstStyle>
            <a:lvl1pPr>
              <a:defRPr sz="4000" b="1">
                <a:solidFill>
                  <a:schemeClr val="accent2"/>
                </a:solidFill>
                <a:latin typeface="+mn-lt"/>
              </a:defRPr>
            </a:lvl1pPr>
          </a:lstStyle>
          <a:p>
            <a:r>
              <a:rPr lang="en-US" dirty="0"/>
              <a:t>Click to edit</a:t>
            </a:r>
          </a:p>
        </p:txBody>
      </p:sp>
    </p:spTree>
    <p:extLst>
      <p:ext uri="{BB962C8B-B14F-4D97-AF65-F5344CB8AC3E}">
        <p14:creationId xmlns:p14="http://schemas.microsoft.com/office/powerpoint/2010/main" val="3723040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6096000" y="1124744"/>
            <a:ext cx="4318892"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1"/>
          </p:nvPr>
        </p:nvSpPr>
        <p:spPr>
          <a:xfrm>
            <a:off x="8110636" y="6233120"/>
            <a:ext cx="2677919"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87183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73064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12/13/2023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12/13/2023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4" r:id="rId10"/>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3175765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hyperlink" Target="http://www.dribbb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CLD500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10</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and BPM</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85214"/>
          </a:xfrm>
          <a:prstGeom prst="rect">
            <a:avLst/>
          </a:prstGeom>
          <a:noFill/>
        </p:spPr>
        <p:txBody>
          <a:bodyPr wrap="square" rtlCol="0">
            <a:spAutoFit/>
          </a:bodyPr>
          <a:lstStyle/>
          <a:p>
            <a:r>
              <a:rPr lang="en-IN" sz="1200" dirty="0">
                <a:solidFill>
                  <a:srgbClr val="475E75"/>
                </a:solidFill>
                <a:latin typeface="72" panose="020B0503030000000003" pitchFamily="34" charset="0"/>
              </a:rPr>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200" dirty="0">
              <a:solidFill>
                <a:srgbClr val="475E75"/>
              </a:solidFill>
              <a:latin typeface="72" panose="020B0503030000000003" pitchFamily="34" charset="0"/>
            </a:endParaRPr>
          </a:p>
          <a:p>
            <a:r>
              <a:rPr lang="en-IN" sz="1200" dirty="0">
                <a:solidFill>
                  <a:srgbClr val="475E75"/>
                </a:solidFill>
                <a:latin typeface="72" panose="020B0503030000000003" pitchFamily="34" charset="0"/>
              </a:rPr>
              <a:t>Business process is the heart of an ERP system and a software which manages such business processes is called BPM.</a:t>
            </a:r>
          </a:p>
          <a:p>
            <a:r>
              <a:rPr lang="en-IN" sz="1200" dirty="0">
                <a:solidFill>
                  <a:srgbClr val="475E75"/>
                </a:solidFill>
                <a:latin typeface="72" panose="020B0503030000000003" pitchFamily="34" charset="0"/>
              </a:rPr>
              <a:t>It is in the best benefit of a company to comply to business process is to automate the same.</a:t>
            </a:r>
          </a:p>
          <a:p>
            <a:endParaRPr lang="en-IN" sz="1600" dirty="0"/>
          </a:p>
          <a:p>
            <a:r>
              <a:rPr lang="en-US" sz="1200" b="0" i="0" dirty="0">
                <a:solidFill>
                  <a:srgbClr val="475E75"/>
                </a:solidFill>
                <a:effectLst/>
                <a:latin typeface="72" panose="020B0503030000000003" pitchFamily="34" charset="0"/>
              </a:rPr>
              <a:t>First, let’s clarify why businesses need Business Process Management Software (BPMS) like SAP Build Process Automation. In a company running thousands of processes, it can be challenging for management to see where things are going wrong. In the end, it all comes down to how well business processes can be defined and executed. Business Process Management Software helps you to bring structure into the large amount of your company’s business processes. It helps to prevent potential chaos and to clearly define and manage the processes. Let’s have a look at the consequences that poorly defined business processes mean for your company, and which benefits well-defined business processes offer.</a:t>
            </a:r>
            <a:endParaRPr lang="en-IN" sz="1600" dirty="0"/>
          </a:p>
        </p:txBody>
      </p:sp>
      <p:pic>
        <p:nvPicPr>
          <p:cNvPr id="3" name="Picture 2">
            <a:extLst>
              <a:ext uri="{FF2B5EF4-FFF2-40B4-BE49-F238E27FC236}">
                <a16:creationId xmlns:a16="http://schemas.microsoft.com/office/drawing/2014/main" id="{D84269F7-27FB-4D03-0818-F06C0EE31705}"/>
              </a:ext>
            </a:extLst>
          </p:cNvPr>
          <p:cNvPicPr>
            <a:picLocks noChangeAspect="1"/>
          </p:cNvPicPr>
          <p:nvPr/>
        </p:nvPicPr>
        <p:blipFill>
          <a:blip r:embed="rId4"/>
          <a:stretch>
            <a:fillRect/>
          </a:stretch>
        </p:blipFill>
        <p:spPr>
          <a:xfrm>
            <a:off x="4366220" y="3373843"/>
            <a:ext cx="5771840" cy="2959918"/>
          </a:xfrm>
          <a:prstGeom prst="rect">
            <a:avLst/>
          </a:prstGeom>
        </p:spPr>
      </p:pic>
    </p:spTree>
    <p:extLst>
      <p:ext uri="{BB962C8B-B14F-4D97-AF65-F5344CB8AC3E}">
        <p14:creationId xmlns:p14="http://schemas.microsoft.com/office/powerpoint/2010/main" val="282099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11</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Management?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pPr algn="l"/>
            <a:r>
              <a:rPr lang="en-US" sz="1200" b="0" i="0" dirty="0">
                <a:solidFill>
                  <a:srgbClr val="475E75"/>
                </a:solidFill>
                <a:effectLst/>
                <a:latin typeface="72" panose="020B0503030000000003" pitchFamily="34" charset="0"/>
              </a:rPr>
              <a:t>Business Process Management (BPM) is an approach used to identify, analyze, measure, and improve an organization’s processes. BPM is not to be seen as just another software in your company, but rather as a strive for operational excellence. It helps a company run faster, better, and at a lower expense, too.</a:t>
            </a:r>
          </a:p>
          <a:p>
            <a:pPr algn="l"/>
            <a:endParaRPr lang="en-US" sz="1200" b="0" i="0" dirty="0">
              <a:solidFill>
                <a:srgbClr val="475E75"/>
              </a:solidFill>
              <a:effectLst/>
              <a:latin typeface="72" panose="020B0503030000000003" pitchFamily="34" charset="0"/>
            </a:endParaRPr>
          </a:p>
        </p:txBody>
      </p:sp>
      <p:pic>
        <p:nvPicPr>
          <p:cNvPr id="3" name="Picture 2">
            <a:extLst>
              <a:ext uri="{FF2B5EF4-FFF2-40B4-BE49-F238E27FC236}">
                <a16:creationId xmlns:a16="http://schemas.microsoft.com/office/drawing/2014/main" id="{137E64CF-361B-E90F-1D03-DFC666B9E3EC}"/>
              </a:ext>
            </a:extLst>
          </p:cNvPr>
          <p:cNvPicPr>
            <a:picLocks noChangeAspect="1"/>
          </p:cNvPicPr>
          <p:nvPr/>
        </p:nvPicPr>
        <p:blipFill>
          <a:blip r:embed="rId4"/>
          <a:stretch>
            <a:fillRect/>
          </a:stretch>
        </p:blipFill>
        <p:spPr>
          <a:xfrm>
            <a:off x="1269876" y="1800872"/>
            <a:ext cx="8549115" cy="4382501"/>
          </a:xfrm>
          <a:prstGeom prst="rect">
            <a:avLst/>
          </a:prstGeom>
        </p:spPr>
      </p:pic>
    </p:spTree>
    <p:extLst>
      <p:ext uri="{BB962C8B-B14F-4D97-AF65-F5344CB8AC3E}">
        <p14:creationId xmlns:p14="http://schemas.microsoft.com/office/powerpoint/2010/main" val="172693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Roles Involved in Business Processes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2316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lang="en-US" sz="1200" b="0" i="0" dirty="0">
                <a:solidFill>
                  <a:srgbClr val="475E75"/>
                </a:solidFill>
                <a:effectLst/>
                <a:latin typeface="72" panose="020B0503030000000003" pitchFamily="34" charset="0"/>
              </a:rPr>
              <a:t>The key roles involved in a business process can be categorized into three different groups: Primary Participants, Secondary Participants, and Stakeholders. The following example - Roles involved in a Laptop Ordering Process - provides a simple overview.</a:t>
            </a:r>
          </a:p>
          <a:p>
            <a:pPr marR="0" lvl="0" algn="l" defTabSz="1218987" rtl="0" eaLnBrk="1" fontAlgn="auto" latinLnBrk="0" hangingPunct="1">
              <a:lnSpc>
                <a:spcPct val="100000"/>
              </a:lnSpc>
              <a:spcBef>
                <a:spcPts val="0"/>
              </a:spcBef>
              <a:spcAft>
                <a:spcPts val="0"/>
              </a:spcAft>
              <a:buClrTx/>
              <a:buSzTx/>
              <a:tabLst/>
              <a:defRPr/>
            </a:pPr>
            <a:endParaRPr kumimoji="0" lang="en-US" sz="1200" u="none" strike="noStrike" kern="1200" cap="none" spc="0" normalizeH="0" baseline="0" noProof="0" dirty="0">
              <a:ln>
                <a:noFill/>
              </a:ln>
              <a:solidFill>
                <a:srgbClr val="475E75"/>
              </a:solidFill>
              <a:uLnTx/>
              <a:uFillTx/>
              <a:latin typeface="72" panose="020B0503030000000003" pitchFamily="34" charset="0"/>
              <a:ea typeface="+mn-ea"/>
              <a:cs typeface="+mn-cs"/>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Owner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overall, responsible for a process from the business perspective. Needs to trigger process adjustments when something does not run smoothly.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Initiator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Starts the process by performing an action. This can happen knowingly or unknowingly.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Decision Maker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responsible for taking decisions that influence the direction of the process. Approvals or rejections naturally lead to different process outcomes.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Participants</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Need to perform certain tasks within the process. These can be physical tasks or tasks performed within software systems.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Instance Reviewer and Process Metrics Reviewer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Has a particular interest in certain process runs or the overall process metrics due to their job description.</a:t>
            </a:r>
            <a:endParaRPr lang="en-IN" sz="1200" dirty="0">
              <a:solidFill>
                <a:srgbClr val="475E75"/>
              </a:solidFill>
              <a:latin typeface="72" panose="020B0503030000000003" pitchFamily="34" charset="0"/>
            </a:endParaRPr>
          </a:p>
        </p:txBody>
      </p:sp>
      <p:pic>
        <p:nvPicPr>
          <p:cNvPr id="5" name="Picture 4">
            <a:extLst>
              <a:ext uri="{FF2B5EF4-FFF2-40B4-BE49-F238E27FC236}">
                <a16:creationId xmlns:a16="http://schemas.microsoft.com/office/drawing/2014/main" id="{26E47006-5A21-17B0-5EA1-7EDF70CDDDC8}"/>
              </a:ext>
            </a:extLst>
          </p:cNvPr>
          <p:cNvPicPr>
            <a:picLocks noChangeAspect="1"/>
          </p:cNvPicPr>
          <p:nvPr/>
        </p:nvPicPr>
        <p:blipFill rotWithShape="1">
          <a:blip r:embed="rId4"/>
          <a:srcRect b="11194"/>
          <a:stretch/>
        </p:blipFill>
        <p:spPr>
          <a:xfrm>
            <a:off x="4726260" y="4293096"/>
            <a:ext cx="6058211" cy="2537767"/>
          </a:xfrm>
          <a:prstGeom prst="rect">
            <a:avLst/>
          </a:prstGeom>
        </p:spPr>
      </p:pic>
    </p:spTree>
    <p:extLst>
      <p:ext uri="{BB962C8B-B14F-4D97-AF65-F5344CB8AC3E}">
        <p14:creationId xmlns:p14="http://schemas.microsoft.com/office/powerpoint/2010/main" val="55434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9218" name="Picture 2">
            <a:extLst>
              <a:ext uri="{FF2B5EF4-FFF2-40B4-BE49-F238E27FC236}">
                <a16:creationId xmlns:a16="http://schemas.microsoft.com/office/drawing/2014/main" id="{BAEB482F-4747-7269-CFDD-79B5E23C7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247" y="1768964"/>
            <a:ext cx="8542685" cy="360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6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04859" y="326397"/>
            <a:ext cx="10709608" cy="711081"/>
          </a:xfrm>
        </p:spPr>
        <p:txBody>
          <a:bodyPr/>
          <a:lstStyle/>
          <a:p>
            <a:r>
              <a:rPr lang="en-US" sz="2800" b="0" i="0" dirty="0">
                <a:solidFill>
                  <a:srgbClr val="000000"/>
                </a:solidFill>
                <a:effectLst/>
                <a:latin typeface="Cooper Black" panose="0208090404030B020404" pitchFamily="18" charset="0"/>
              </a:rPr>
              <a:t>SAP Build Process Automation runs on SAP Business Technology Platform</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pic>
        <p:nvPicPr>
          <p:cNvPr id="10242" name="Picture 2">
            <a:extLst>
              <a:ext uri="{FF2B5EF4-FFF2-40B4-BE49-F238E27FC236}">
                <a16:creationId xmlns:a16="http://schemas.microsoft.com/office/drawing/2014/main" id="{9F4A8D21-376D-1BC8-BCFD-2A64A657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48" y="1135841"/>
            <a:ext cx="11105331" cy="502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8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dirty="0">
                <a:solidFill>
                  <a:srgbClr val="000000"/>
                </a:solidFill>
                <a:latin typeface="Cooper Black" panose="0208090404030B020404" pitchFamily="18" charset="0"/>
              </a:rPr>
              <a:t>Snapshot of 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62103"/>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475E75"/>
                </a:solidFill>
                <a:effectLst/>
                <a:latin typeface="72" panose="020B0503030000000003" pitchFamily="34" charset="0"/>
              </a:rPr>
              <a:t>Use the project lists view of SAP Build Process Automation in the Lobby to review existing or create new projects. Refresh, reorder, filter by type or collaborators, and complete actions such as releasing, publishing, and sharing.</a:t>
            </a:r>
          </a:p>
          <a:p>
            <a:pPr algn="l"/>
            <a:endParaRPr lang="en-US" sz="1600" b="0" i="0" dirty="0">
              <a:solidFill>
                <a:srgbClr val="475E75"/>
              </a:solidFill>
              <a:effectLst/>
              <a:latin typeface="72" panose="020B0503030000000003" pitchFamily="34" charset="0"/>
            </a:endParaRPr>
          </a:p>
          <a:p>
            <a:pPr algn="l">
              <a:buFont typeface="Arial" panose="020B0604020202020204" pitchFamily="34" charset="0"/>
              <a:buChar char="•"/>
            </a:pPr>
            <a:r>
              <a:rPr lang="en-US" sz="1600" b="0" i="0" dirty="0">
                <a:solidFill>
                  <a:srgbClr val="475E75"/>
                </a:solidFill>
                <a:effectLst/>
                <a:latin typeface="72" panose="020B0503030000000003" pitchFamily="34" charset="0"/>
              </a:rPr>
              <a:t>From there, you can open any project and work with the capabilities, including the:</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Store</a:t>
            </a:r>
            <a:r>
              <a:rPr lang="en-US" sz="1600" b="0" i="0" dirty="0">
                <a:solidFill>
                  <a:srgbClr val="475E75"/>
                </a:solidFill>
                <a:effectLst/>
                <a:latin typeface="72" panose="020B0503030000000003" pitchFamily="34" charset="0"/>
              </a:rPr>
              <a:t>: with pre-built process automation content.</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Monitoring</a:t>
            </a:r>
            <a:r>
              <a:rPr lang="en-US" sz="1600" b="0" i="0" dirty="0">
                <a:solidFill>
                  <a:srgbClr val="475E75"/>
                </a:solidFill>
                <a:effectLst/>
                <a:latin typeface="72" panose="020B0503030000000003" pitchFamily="34" charset="0"/>
              </a:rPr>
              <a:t>: where you can look after automations and events.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Settings</a:t>
            </a:r>
            <a:r>
              <a:rPr lang="en-US" sz="1600" b="0" i="0" dirty="0">
                <a:solidFill>
                  <a:srgbClr val="475E75"/>
                </a:solidFill>
                <a:effectLst/>
                <a:latin typeface="72" panose="020B0503030000000003" pitchFamily="34" charset="0"/>
              </a:rPr>
              <a:t>: where you can check the details of deployed projects and configure agents.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My Inbox</a:t>
            </a:r>
            <a:r>
              <a:rPr lang="en-US" sz="1600" b="0" i="0" dirty="0">
                <a:solidFill>
                  <a:srgbClr val="475E75"/>
                </a:solidFill>
                <a:effectLst/>
                <a:latin typeface="72" panose="020B0503030000000003" pitchFamily="34" charset="0"/>
              </a:rPr>
              <a:t>: the place for you to process tasks from desktop or mobile device.</a:t>
            </a:r>
          </a:p>
        </p:txBody>
      </p:sp>
      <p:pic>
        <p:nvPicPr>
          <p:cNvPr id="3" name="Picture 2">
            <a:extLst>
              <a:ext uri="{FF2B5EF4-FFF2-40B4-BE49-F238E27FC236}">
                <a16:creationId xmlns:a16="http://schemas.microsoft.com/office/drawing/2014/main" id="{1C8DDE0E-0D76-5D8D-AE94-31CCE5A6491C}"/>
              </a:ext>
            </a:extLst>
          </p:cNvPr>
          <p:cNvPicPr>
            <a:picLocks noChangeAspect="1"/>
          </p:cNvPicPr>
          <p:nvPr/>
        </p:nvPicPr>
        <p:blipFill>
          <a:blip r:embed="rId4"/>
          <a:stretch>
            <a:fillRect/>
          </a:stretch>
        </p:blipFill>
        <p:spPr>
          <a:xfrm>
            <a:off x="3502124" y="3345140"/>
            <a:ext cx="5804198" cy="3245017"/>
          </a:xfrm>
          <a:prstGeom prst="rect">
            <a:avLst/>
          </a:prstGeom>
        </p:spPr>
      </p:pic>
    </p:spTree>
    <p:extLst>
      <p:ext uri="{BB962C8B-B14F-4D97-AF65-F5344CB8AC3E}">
        <p14:creationId xmlns:p14="http://schemas.microsoft.com/office/powerpoint/2010/main" val="1182098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289032" cy="711081"/>
          </a:xfrm>
        </p:spPr>
        <p:txBody>
          <a:bodyPr/>
          <a:lstStyle/>
          <a:p>
            <a:r>
              <a:rPr lang="en-US" sz="3600" b="1" i="0" dirty="0">
                <a:solidFill>
                  <a:srgbClr val="000000"/>
                </a:solidFill>
                <a:effectLst/>
                <a:latin typeface="Arial Black" panose="020B0A04020102020204" pitchFamily="34" charset="0"/>
              </a:rPr>
              <a:t>Processes run the world But…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CA6E012-28DC-2304-5D31-FED9E275D9AD}"/>
              </a:ext>
            </a:extLst>
          </p:cNvPr>
          <p:cNvPicPr>
            <a:picLocks noChangeAspect="1"/>
          </p:cNvPicPr>
          <p:nvPr/>
        </p:nvPicPr>
        <p:blipFill>
          <a:blip r:embed="rId4"/>
          <a:stretch>
            <a:fillRect/>
          </a:stretch>
        </p:blipFill>
        <p:spPr>
          <a:xfrm>
            <a:off x="805673" y="1571530"/>
            <a:ext cx="10577477" cy="4077053"/>
          </a:xfrm>
          <a:prstGeom prst="rect">
            <a:avLst/>
          </a:prstGeom>
        </p:spPr>
      </p:pic>
    </p:spTree>
    <p:extLst>
      <p:ext uri="{BB962C8B-B14F-4D97-AF65-F5344CB8AC3E}">
        <p14:creationId xmlns:p14="http://schemas.microsoft.com/office/powerpoint/2010/main" val="130125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1961901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164823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Service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13AF7B8D-80D3-11A6-BF64-483EED57E686}"/>
              </a:ext>
            </a:extLst>
          </p:cNvPr>
          <p:cNvPicPr>
            <a:picLocks noChangeAspect="1"/>
          </p:cNvPicPr>
          <p:nvPr/>
        </p:nvPicPr>
        <p:blipFill>
          <a:blip r:embed="rId4"/>
          <a:stretch>
            <a:fillRect/>
          </a:stretch>
        </p:blipFill>
        <p:spPr>
          <a:xfrm>
            <a:off x="158431" y="1032997"/>
            <a:ext cx="11088061" cy="5212532"/>
          </a:xfrm>
          <a:prstGeom prst="rect">
            <a:avLst/>
          </a:prstGeom>
        </p:spPr>
      </p:pic>
    </p:spTree>
    <p:extLst>
      <p:ext uri="{BB962C8B-B14F-4D97-AF65-F5344CB8AC3E}">
        <p14:creationId xmlns:p14="http://schemas.microsoft.com/office/powerpoint/2010/main" val="302268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Low-Code / No-Code Technology</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algn="just"/>
            <a:r>
              <a:rPr lang="en-US" sz="1800" b="0" i="0" dirty="0">
                <a:solidFill>
                  <a:srgbClr val="475E75"/>
                </a:solidFill>
                <a:effectLst/>
                <a:latin typeface="72" panose="020B0503030000000003" pitchFamily="34" charset="0"/>
              </a:rPr>
              <a:t>The evolution of coding can be traced back to the 1950s, when the first programming languages were created to communicate instructions to a computer. By the 1980s, software development was becoming an important business competency following rigorous knowledge and practices until the end of the century.</a:t>
            </a:r>
          </a:p>
          <a:p>
            <a:pPr algn="just"/>
            <a:endParaRPr lang="en-US" sz="1800" b="0" i="0" dirty="0">
              <a:solidFill>
                <a:srgbClr val="475E75"/>
              </a:solidFill>
              <a:effectLst/>
              <a:latin typeface="72" panose="020B0503030000000003" pitchFamily="34" charset="0"/>
            </a:endParaRPr>
          </a:p>
          <a:p>
            <a:pPr algn="just"/>
            <a:r>
              <a:rPr lang="en-US" sz="1800" b="0" i="0" dirty="0">
                <a:solidFill>
                  <a:srgbClr val="475E75"/>
                </a:solidFill>
                <a:effectLst/>
                <a:latin typeface="72" panose="020B0503030000000003" pitchFamily="34" charset="0"/>
              </a:rPr>
              <a:t>Now, after twenty more years of evolution, the emergence of visual programming tools, application programming interfaces with integrations, and the platform economy have democratized development.</a:t>
            </a:r>
          </a:p>
        </p:txBody>
      </p:sp>
      <p:pic>
        <p:nvPicPr>
          <p:cNvPr id="1026" name="Picture 2">
            <a:extLst>
              <a:ext uri="{FF2B5EF4-FFF2-40B4-BE49-F238E27FC236}">
                <a16:creationId xmlns:a16="http://schemas.microsoft.com/office/drawing/2014/main" id="{E9843EFE-7BCE-61A9-8F7B-4C4D36A47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3126908"/>
            <a:ext cx="9202554" cy="310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6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123936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258351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560277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05600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80655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222175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2181206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937456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 Code v/s No Code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970318"/>
          </a:xfrm>
          <a:prstGeom prst="rect">
            <a:avLst/>
          </a:prstGeom>
          <a:noFill/>
        </p:spPr>
        <p:txBody>
          <a:bodyPr wrap="square" rtlCol="0">
            <a:spAutoFit/>
          </a:bodyPr>
          <a:lstStyle/>
          <a:p>
            <a:pPr algn="l"/>
            <a:r>
              <a:rPr lang="en-US" sz="1800" b="0" i="0" dirty="0">
                <a:solidFill>
                  <a:srgbClr val="475E75"/>
                </a:solidFill>
                <a:effectLst/>
                <a:latin typeface="72" panose="020B0503030000000003" pitchFamily="34" charset="0"/>
              </a:rPr>
              <a:t>Low-code and no-code (LCNC) refer to a new style of visual programming that makes it possible to develop applications without the use of coding languages, which greatly reduces the barrier of entry for anyone looking to take up application development. To differentiate between the two aspects:</a:t>
            </a:r>
          </a:p>
          <a:p>
            <a:pPr algn="l"/>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Low-code</a:t>
            </a:r>
            <a:r>
              <a:rPr lang="en-US" sz="1800" b="0" i="0" dirty="0">
                <a:solidFill>
                  <a:srgbClr val="475E75"/>
                </a:solidFill>
                <a:effectLst/>
                <a:latin typeface="72" panose="020B0503030000000003" pitchFamily="34" charset="0"/>
              </a:rPr>
              <a:t> uses both a traditional programming language-based environment combined with no-code platforms and is used by developers with at least basic technical knowledge.</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No-code</a:t>
            </a:r>
            <a:r>
              <a:rPr lang="en-US" sz="1800" b="0" i="0" dirty="0">
                <a:solidFill>
                  <a:srgbClr val="475E75"/>
                </a:solidFill>
                <a:effectLst/>
                <a:latin typeface="72" panose="020B0503030000000003" pitchFamily="34" charset="0"/>
              </a:rPr>
              <a:t> is simpler, and it fully replaces the traditional programming language-based tooling with a suite of visual development tools (ex. drag-and-drop components) and can be used by technical and non-technical people alike, such as citizen developers.</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r>
              <a:rPr lang="en-US" sz="1800" b="0" i="0" dirty="0">
                <a:solidFill>
                  <a:srgbClr val="475E75"/>
                </a:solidFill>
                <a:effectLst/>
                <a:latin typeface="72" panose="020B0503030000000003" pitchFamily="34" charset="0"/>
              </a:rPr>
              <a:t>On the other end of the spectrum, you have the most complex work, the traditional software development where high-level programming knowledge and professional development experience is required to build applications and automations that solve nuanced problems.</a:t>
            </a:r>
          </a:p>
        </p:txBody>
      </p:sp>
    </p:spTree>
    <p:extLst>
      <p:ext uri="{BB962C8B-B14F-4D97-AF65-F5344CB8AC3E}">
        <p14:creationId xmlns:p14="http://schemas.microsoft.com/office/powerpoint/2010/main" val="1761149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Advantages of Low-Code / No-Code Platforms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050" name="Picture 2">
            <a:extLst>
              <a:ext uri="{FF2B5EF4-FFF2-40B4-BE49-F238E27FC236}">
                <a16:creationId xmlns:a16="http://schemas.microsoft.com/office/drawing/2014/main" id="{172EB984-A499-A5FB-CBEB-12EB0C507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2572"/>
            <a:ext cx="11567021" cy="437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for Citizen Developers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074" name="Picture 2">
            <a:extLst>
              <a:ext uri="{FF2B5EF4-FFF2-40B4-BE49-F238E27FC236}">
                <a16:creationId xmlns:a16="http://schemas.microsoft.com/office/drawing/2014/main" id="{728D23BC-1753-FA28-2A2C-57028CB51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880" y="1186148"/>
            <a:ext cx="9721080" cy="507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7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Key Advantages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4098" name="Picture 2">
            <a:extLst>
              <a:ext uri="{FF2B5EF4-FFF2-40B4-BE49-F238E27FC236}">
                <a16:creationId xmlns:a16="http://schemas.microsoft.com/office/drawing/2014/main" id="{041FE02A-5C6C-18B3-4CD2-9784FF38D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6" y="1173223"/>
            <a:ext cx="10225136" cy="508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3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405780" y="271491"/>
            <a:ext cx="10709608" cy="711081"/>
          </a:xfrm>
        </p:spPr>
        <p:txBody>
          <a:bodyPr/>
          <a:lstStyle/>
          <a:p>
            <a:r>
              <a:rPr lang="en-US" sz="2400" b="0" i="0" dirty="0">
                <a:solidFill>
                  <a:srgbClr val="000000"/>
                </a:solidFill>
                <a:effectLst/>
                <a:latin typeface="Cooper Black" panose="0208090404030B020404" pitchFamily="18" charset="0"/>
              </a:rPr>
              <a:t>Introduction to Problem Solving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5122" name="Picture 2">
            <a:extLst>
              <a:ext uri="{FF2B5EF4-FFF2-40B4-BE49-F238E27FC236}">
                <a16:creationId xmlns:a16="http://schemas.microsoft.com/office/drawing/2014/main" id="{37B88CA4-C988-6DDD-F8EA-FBF6CE218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4" y="1340768"/>
            <a:ext cx="10195806" cy="500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8</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Solving Problems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6146" name="Picture 2">
            <a:extLst>
              <a:ext uri="{FF2B5EF4-FFF2-40B4-BE49-F238E27FC236}">
                <a16:creationId xmlns:a16="http://schemas.microsoft.com/office/drawing/2014/main" id="{ED88EE4F-694D-4A01-E626-5B3AAD330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7" y="1356687"/>
            <a:ext cx="11449272" cy="443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8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9</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Rolling Out of Citizen Development in Your Organization</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7170" name="Picture 2">
            <a:extLst>
              <a:ext uri="{FF2B5EF4-FFF2-40B4-BE49-F238E27FC236}">
                <a16:creationId xmlns:a16="http://schemas.microsoft.com/office/drawing/2014/main" id="{1C59ACFF-32AB-0FFA-C4FC-A6A36C1B9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836" y="1414743"/>
            <a:ext cx="10443464" cy="466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276590"/>
      </p:ext>
    </p:extLst>
  </p:cSld>
  <p:clrMapOvr>
    <a:masterClrMapping/>
  </p:clrMapOvr>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8790</TotalTime>
  <Words>1383</Words>
  <Application>Microsoft Office PowerPoint</Application>
  <PresentationFormat>Custom</PresentationFormat>
  <Paragraphs>187</Paragraphs>
  <Slides>30</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72</vt:lpstr>
      <vt:lpstr>Amasis MT Pro Black</vt:lpstr>
      <vt:lpstr>Arial</vt:lpstr>
      <vt:lpstr>Arial Black</vt:lpstr>
      <vt:lpstr>Calibri</vt:lpstr>
      <vt:lpstr>Cooper Black</vt:lpstr>
      <vt:lpstr>Segoe UI</vt:lpstr>
      <vt:lpstr>Segoe UI Light</vt:lpstr>
      <vt:lpstr>Wingdings</vt:lpstr>
      <vt:lpstr>Office Theme</vt:lpstr>
      <vt:lpstr>1_Office Theme</vt:lpstr>
      <vt:lpstr>SAP BTP CLD500 Training</vt:lpstr>
      <vt:lpstr>Low-Code / No-Code Technology</vt:lpstr>
      <vt:lpstr>Low Code v/s No Code</vt:lpstr>
      <vt:lpstr>Advantages of Low-Code / No-Code Platforms</vt:lpstr>
      <vt:lpstr>SAP Build for Citizen Developers</vt:lpstr>
      <vt:lpstr>Key Advantages</vt:lpstr>
      <vt:lpstr>Introduction to Problem Solving With LCNC and Citizen Development</vt:lpstr>
      <vt:lpstr>Solving Problems with LCNC and Citizen Development</vt:lpstr>
      <vt:lpstr>Rolling Out of Citizen Development in Your Organization</vt:lpstr>
      <vt:lpstr>What is Business Process and BPM</vt:lpstr>
      <vt:lpstr>What is Business Process Management?</vt:lpstr>
      <vt:lpstr>Roles Involved in Business Processes</vt:lpstr>
      <vt:lpstr>SAP Build Process Automation</vt:lpstr>
      <vt:lpstr>SAP Build Process Automation runs on SAP Business Technology Platform</vt:lpstr>
      <vt:lpstr>Snapshot of SAP Build Process Automation</vt:lpstr>
      <vt:lpstr>Processes run the world But…</vt:lpstr>
      <vt:lpstr>What is workflow?</vt:lpstr>
      <vt:lpstr>Workflow management </vt:lpstr>
      <vt:lpstr>Service offerings</vt:lpstr>
      <vt:lpstr>Why SAP BTP WM?</vt:lpstr>
      <vt:lpstr>Key Benefits</vt:lpstr>
      <vt:lpstr>Title</vt:lpstr>
      <vt:lpstr>Title</vt:lpstr>
      <vt:lpstr>Title</vt:lpstr>
      <vt:lpstr>Title</vt:lpstr>
      <vt:lpstr>Title</vt:lpstr>
      <vt:lpstr>Title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183</cp:revision>
  <dcterms:created xsi:type="dcterms:W3CDTF">2013-09-12T13:05:01Z</dcterms:created>
  <dcterms:modified xsi:type="dcterms:W3CDTF">2023-12-13T17:15:57Z</dcterms:modified>
</cp:coreProperties>
</file>